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  <p:sldMasterId id="2147483661" r:id="rId2"/>
  </p:sldMasterIdLst>
  <p:notesMasterIdLst>
    <p:notesMasterId r:id="rId25"/>
  </p:notesMasterIdLst>
  <p:sldIdLst>
    <p:sldId id="256" r:id="rId3"/>
    <p:sldId id="257" r:id="rId4"/>
    <p:sldId id="266" r:id="rId5"/>
    <p:sldId id="268" r:id="rId6"/>
    <p:sldId id="285" r:id="rId7"/>
    <p:sldId id="286" r:id="rId8"/>
    <p:sldId id="287" r:id="rId9"/>
    <p:sldId id="267" r:id="rId10"/>
    <p:sldId id="269" r:id="rId11"/>
    <p:sldId id="288" r:id="rId12"/>
    <p:sldId id="270" r:id="rId13"/>
    <p:sldId id="271" r:id="rId14"/>
    <p:sldId id="281" r:id="rId15"/>
    <p:sldId id="283" r:id="rId16"/>
    <p:sldId id="272" r:id="rId17"/>
    <p:sldId id="275" r:id="rId18"/>
    <p:sldId id="274" r:id="rId19"/>
    <p:sldId id="276" r:id="rId20"/>
    <p:sldId id="277" r:id="rId21"/>
    <p:sldId id="278" r:id="rId22"/>
    <p:sldId id="279" r:id="rId23"/>
    <p:sldId id="265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874"/>
    <p:restoredTop sz="81279"/>
  </p:normalViewPr>
  <p:slideViewPr>
    <p:cSldViewPr snapToGrid="0" snapToObjects="1">
      <p:cViewPr>
        <p:scale>
          <a:sx n="65" d="100"/>
          <a:sy n="65" d="100"/>
        </p:scale>
        <p:origin x="263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 Streaming</a:t>
            </a: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1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realtime</a:t>
            </a: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apps  a new data processing important, old data not so much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 producers pushing data to partitions in parallel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Partitions can be different lengths and sorted</a:t>
            </a:r>
            <a:r>
              <a:rPr lang="en-US" sz="1200" baseline="0" dirty="0">
                <a:solidFill>
                  <a:schemeClr val="tx1"/>
                </a:solidFill>
              </a:rPr>
              <a:t> by time</a:t>
            </a: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8487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Lets look at</a:t>
            </a:r>
            <a:r>
              <a:rPr lang="en-US" sz="1200" baseline="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dk2"/>
                </a:solidFill>
              </a:rPr>
              <a:t>Partition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200" b="0" dirty="0">
                <a:solidFill>
                  <a:schemeClr val="dk2"/>
                </a:solidFill>
              </a:rPr>
              <a:t>Each</a:t>
            </a:r>
            <a:r>
              <a:rPr lang="en-US" sz="1200" b="0" baseline="0" dirty="0">
                <a:solidFill>
                  <a:schemeClr val="dk2"/>
                </a:solidFill>
              </a:rPr>
              <a:t> </a:t>
            </a:r>
            <a:r>
              <a:rPr lang="en-US" sz="1200" b="0" dirty="0">
                <a:solidFill>
                  <a:schemeClr val="dk2"/>
                </a:solidFill>
              </a:rPr>
              <a:t>Partition </a:t>
            </a:r>
            <a:r>
              <a:rPr lang="en-US" sz="1200" b="0" baseline="0" dirty="0">
                <a:solidFill>
                  <a:schemeClr val="dk2"/>
                </a:solidFill>
              </a:rPr>
              <a:t>document </a:t>
            </a:r>
            <a:r>
              <a:rPr lang="en-US" sz="1200" b="0" dirty="0">
                <a:solidFill>
                  <a:schemeClr val="dk2"/>
                </a:solidFill>
              </a:rPr>
              <a:t>have id it is</a:t>
            </a:r>
            <a:r>
              <a:rPr lang="en-US" sz="1200" b="0" baseline="0" dirty="0">
                <a:solidFill>
                  <a:schemeClr val="dk2"/>
                </a:solidFill>
              </a:rPr>
              <a:t> called </a:t>
            </a:r>
            <a:r>
              <a:rPr lang="en-US" sz="1200" b="1" baseline="0" dirty="0">
                <a:solidFill>
                  <a:schemeClr val="dk2"/>
                </a:solidFill>
              </a:rPr>
              <a:t>offset,  simple </a:t>
            </a:r>
            <a:r>
              <a:rPr lang="en-US" sz="1200" b="0" baseline="0" dirty="0">
                <a:solidFill>
                  <a:schemeClr val="dk2"/>
                </a:solidFill>
              </a:rPr>
              <a:t>long value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200" b="0" baseline="0" dirty="0">
                <a:solidFill>
                  <a:schemeClr val="dk2"/>
                </a:solidFill>
              </a:rPr>
              <a:t>Actually it is set of offsets, for each consumer</a:t>
            </a: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Producers writes to the </a:t>
            </a:r>
            <a:r>
              <a:rPr lang="en-US" sz="1200" b="1" dirty="0">
                <a:solidFill>
                  <a:schemeClr val="tx1"/>
                </a:solidFill>
              </a:rPr>
              <a:t>tail</a:t>
            </a:r>
            <a:r>
              <a:rPr lang="en-US" sz="1200" dirty="0">
                <a:solidFill>
                  <a:schemeClr val="tx1"/>
                </a:solidFill>
              </a:rPr>
              <a:t> of the partition and increases offsets incrementally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Consumers can use</a:t>
            </a:r>
            <a:r>
              <a:rPr lang="en-US" sz="1200" baseline="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offsets like array index, but usually</a:t>
            </a:r>
            <a:r>
              <a:rPr lang="en-US" sz="1200" baseline="0" dirty="0">
                <a:solidFill>
                  <a:schemeClr val="tx1"/>
                </a:solidFill>
              </a:rPr>
              <a:t> it sequentially pulling data from latest offset (reading only new data)</a:t>
            </a: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Consumer also</a:t>
            </a:r>
            <a:r>
              <a:rPr lang="en-US" sz="1200" baseline="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can </a:t>
            </a:r>
            <a:r>
              <a:rPr lang="en-US" sz="1200" b="1" dirty="0">
                <a:solidFill>
                  <a:schemeClr val="tx1"/>
                </a:solidFill>
              </a:rPr>
              <a:t>save</a:t>
            </a:r>
            <a:r>
              <a:rPr lang="en-US" sz="1200" dirty="0">
                <a:solidFill>
                  <a:schemeClr val="tx1"/>
                </a:solidFill>
              </a:rPr>
              <a:t> (commit) offsets while reading and </a:t>
            </a:r>
            <a:r>
              <a:rPr lang="en-US" sz="1200" i="1" dirty="0">
                <a:solidFill>
                  <a:schemeClr val="tx1"/>
                </a:solidFill>
              </a:rPr>
              <a:t>continue</a:t>
            </a:r>
            <a:r>
              <a:rPr lang="en-US" sz="1200" dirty="0">
                <a:solidFill>
                  <a:schemeClr val="tx1"/>
                </a:solidFill>
              </a:rPr>
              <a:t> reading from saved offset if it fall down to archive </a:t>
            </a:r>
            <a:r>
              <a:rPr lang="en-US" sz="1200" i="1" dirty="0">
                <a:solidFill>
                  <a:schemeClr val="tx1"/>
                </a:solidFill>
              </a:rPr>
              <a:t>exactly once </a:t>
            </a:r>
            <a:r>
              <a:rPr lang="en-US" sz="1200" dirty="0">
                <a:solidFill>
                  <a:schemeClr val="tx1"/>
                </a:solidFill>
              </a:rPr>
              <a:t>semantic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1200" b="1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</a:t>
            </a:r>
            <a:r>
              <a:rPr lang="ru-RU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1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оффеста</a:t>
            </a:r>
            <a:r>
              <a:rPr lang="ru-RU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нужен для реализации различных типов семантики: раз </a:t>
            </a: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exactly once, </a:t>
            </a:r>
            <a:r>
              <a:rPr lang="en-US" sz="1200" b="1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atleast</a:t>
            </a: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once</a:t>
            </a: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07677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43540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base"/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scala_version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='2.11'</a:t>
            </a:r>
          </a:p>
          <a:p>
            <a:pPr fontAlgn="base"/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='1.0.0'</a:t>
            </a:r>
          </a:p>
          <a:p>
            <a:pPr fontAlgn="base"/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/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wget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http://apache-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mirror.rbc.ru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/pub/apache/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/${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}/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_${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scala_version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}-${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}.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tgz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/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tar -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zxvf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_${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scala_version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}-${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}.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tgz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/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_${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scala_version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}-${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}.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tgz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/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ln -s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_${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scala_version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}-${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kafka_version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/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33787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base"/>
            <a:r>
              <a:rPr lang="en-US" sz="1200" dirty="0" err="1"/>
              <a:t>zookeeper.connect</a:t>
            </a:r>
            <a:r>
              <a:rPr lang="en-US" sz="1200" baseline="0" dirty="0"/>
              <a:t> is used to zoo connect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/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listeners is what the broker will use to create server sockets.</a:t>
            </a:r>
          </a:p>
          <a:p>
            <a:pPr fontAlgn="base"/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advertised.listeners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is what clients will use to connect to the brokers.</a:t>
            </a:r>
          </a:p>
          <a:p>
            <a:pPr fontAlgn="base"/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two settings can be different if you have a "complex" network setup (with things like public and private subnets and routing in between).</a:t>
            </a: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64745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>
                <a:sym typeface="Calibri"/>
              </a:rPr>
              <a:t>run: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>
                <a:sym typeface="Calibri"/>
              </a:rPr>
              <a:t>cd </a:t>
            </a:r>
            <a:r>
              <a:rPr lang="en-US" dirty="0" err="1">
                <a:sym typeface="Calibri"/>
              </a:rPr>
              <a:t>kafka</a:t>
            </a:r>
            <a:endParaRPr lang="ru-RU"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1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bin/zookeeper-server-</a:t>
            </a:r>
            <a:r>
              <a:rPr lang="en-US" sz="1200" b="0" i="1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start.sh</a:t>
            </a:r>
            <a:r>
              <a:rPr lang="en-US" sz="1200" b="0" i="1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zookeeper.properties</a:t>
            </a:r>
            <a:br>
              <a:rPr lang="en-US" dirty="0"/>
            </a:br>
            <a:r>
              <a:rPr lang="en-US" sz="1200" b="0" i="1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bin/</a:t>
            </a:r>
            <a:r>
              <a:rPr lang="en-US" sz="1200" b="0" i="1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</a:t>
            </a:r>
            <a:r>
              <a:rPr lang="en-US" sz="1200" b="0" i="1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-server-</a:t>
            </a:r>
            <a:r>
              <a:rPr lang="en-US" sz="1200" b="0" i="1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start.sh</a:t>
            </a:r>
            <a:r>
              <a:rPr lang="en-US" sz="1200" b="0" i="1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server.properties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ru-RU"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>
                <a:sym typeface="Calibri"/>
              </a:rPr>
              <a:t>advanced</a:t>
            </a:r>
            <a:r>
              <a:rPr lang="ru-RU" dirty="0">
                <a:sym typeface="Calibri"/>
              </a:rPr>
              <a:t> </a:t>
            </a:r>
            <a:r>
              <a:rPr lang="en-US" dirty="0">
                <a:sym typeface="Calibri"/>
              </a:rPr>
              <a:t>level:</a:t>
            </a:r>
            <a:endParaRPr lang="tr-TR"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>
                <a:sym typeface="Calibri"/>
              </a:rPr>
              <a:t>nohup</a:t>
            </a:r>
            <a:r>
              <a:rPr lang="tr-TR" dirty="0">
                <a:sym typeface="Calibri"/>
              </a:rPr>
              <a:t> </a:t>
            </a:r>
            <a:r>
              <a:rPr lang="tr-TR" dirty="0" err="1">
                <a:sym typeface="Calibri"/>
              </a:rPr>
              <a:t>kafka</a:t>
            </a:r>
            <a:r>
              <a:rPr lang="tr-TR" dirty="0">
                <a:sym typeface="Calibri"/>
              </a:rPr>
              <a:t>/bin/</a:t>
            </a:r>
            <a:r>
              <a:rPr lang="tr-TR" dirty="0" err="1">
                <a:sym typeface="Calibri"/>
              </a:rPr>
              <a:t>zookeeper</a:t>
            </a:r>
            <a:r>
              <a:rPr lang="tr-TR" dirty="0">
                <a:sym typeface="Calibri"/>
              </a:rPr>
              <a:t>-server-</a:t>
            </a:r>
            <a:r>
              <a:rPr lang="tr-TR" dirty="0" err="1">
                <a:sym typeface="Calibri"/>
              </a:rPr>
              <a:t>start.sh</a:t>
            </a:r>
            <a:r>
              <a:rPr lang="tr-TR" dirty="0">
                <a:sym typeface="Calibri"/>
              </a:rPr>
              <a:t> </a:t>
            </a:r>
            <a:r>
              <a:rPr lang="tr-TR" dirty="0" err="1">
                <a:sym typeface="Calibri"/>
              </a:rPr>
              <a:t>kafka</a:t>
            </a:r>
            <a:r>
              <a:rPr lang="tr-TR" dirty="0">
                <a:sym typeface="Calibri"/>
              </a:rPr>
              <a:t>/</a:t>
            </a:r>
            <a:r>
              <a:rPr lang="tr-TR" dirty="0" err="1">
                <a:sym typeface="Calibri"/>
              </a:rPr>
              <a:t>config</a:t>
            </a:r>
            <a:r>
              <a:rPr lang="tr-TR" dirty="0">
                <a:sym typeface="Calibri"/>
              </a:rPr>
              <a:t>/</a:t>
            </a:r>
            <a:r>
              <a:rPr lang="tr-TR" dirty="0" err="1">
                <a:sym typeface="Calibri"/>
              </a:rPr>
              <a:t>zookeeper.properties</a:t>
            </a:r>
            <a:r>
              <a:rPr lang="tr-TR" dirty="0">
                <a:sym typeface="Calibri"/>
              </a:rPr>
              <a:t> &gt; </a:t>
            </a:r>
            <a:r>
              <a:rPr lang="tr-TR" dirty="0" err="1">
                <a:sym typeface="Calibri"/>
              </a:rPr>
              <a:t>zoo.log</a:t>
            </a:r>
            <a:r>
              <a:rPr lang="tr-TR" dirty="0">
                <a:sym typeface="Calibri"/>
              </a:rPr>
              <a:t> &amp;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>
                <a:sym typeface="Calibri"/>
              </a:rPr>
              <a:t>sleep</a:t>
            </a:r>
            <a:r>
              <a:rPr lang="tr-TR" dirty="0">
                <a:sym typeface="Calibri"/>
              </a:rPr>
              <a:t> 1s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>
                <a:sym typeface="Calibri"/>
              </a:rPr>
              <a:t>nohup</a:t>
            </a:r>
            <a:r>
              <a:rPr lang="tr-TR" dirty="0">
                <a:sym typeface="Calibri"/>
              </a:rPr>
              <a:t> </a:t>
            </a:r>
            <a:r>
              <a:rPr lang="tr-TR" dirty="0" err="1">
                <a:sym typeface="Calibri"/>
              </a:rPr>
              <a:t>kafka</a:t>
            </a:r>
            <a:r>
              <a:rPr lang="tr-TR" dirty="0">
                <a:sym typeface="Calibri"/>
              </a:rPr>
              <a:t>/bin/</a:t>
            </a:r>
            <a:r>
              <a:rPr lang="tr-TR" dirty="0" err="1">
                <a:sym typeface="Calibri"/>
              </a:rPr>
              <a:t>kafka</a:t>
            </a:r>
            <a:r>
              <a:rPr lang="tr-TR" dirty="0">
                <a:sym typeface="Calibri"/>
              </a:rPr>
              <a:t>-server-</a:t>
            </a:r>
            <a:r>
              <a:rPr lang="tr-TR" dirty="0" err="1">
                <a:sym typeface="Calibri"/>
              </a:rPr>
              <a:t>start.sh</a:t>
            </a:r>
            <a:r>
              <a:rPr lang="tr-TR" dirty="0">
                <a:sym typeface="Calibri"/>
              </a:rPr>
              <a:t> </a:t>
            </a:r>
            <a:r>
              <a:rPr lang="tr-TR" dirty="0" err="1">
                <a:sym typeface="Calibri"/>
              </a:rPr>
              <a:t>kafka</a:t>
            </a:r>
            <a:r>
              <a:rPr lang="tr-TR" dirty="0">
                <a:sym typeface="Calibri"/>
              </a:rPr>
              <a:t>/</a:t>
            </a:r>
            <a:r>
              <a:rPr lang="tr-TR" dirty="0" err="1">
                <a:sym typeface="Calibri"/>
              </a:rPr>
              <a:t>config</a:t>
            </a:r>
            <a:r>
              <a:rPr lang="tr-TR" dirty="0">
                <a:sym typeface="Calibri"/>
              </a:rPr>
              <a:t>/</a:t>
            </a:r>
            <a:r>
              <a:rPr lang="tr-TR" dirty="0" err="1">
                <a:sym typeface="Calibri"/>
              </a:rPr>
              <a:t>server.properties</a:t>
            </a:r>
            <a:r>
              <a:rPr lang="tr-TR" dirty="0">
                <a:sym typeface="Calibri"/>
              </a:rPr>
              <a:t> &gt; </a:t>
            </a:r>
            <a:r>
              <a:rPr lang="tr-TR" dirty="0" err="1">
                <a:sym typeface="Calibri"/>
              </a:rPr>
              <a:t>kafka.log</a:t>
            </a:r>
            <a:r>
              <a:rPr lang="tr-TR" dirty="0">
                <a:sym typeface="Calibri"/>
              </a:rPr>
              <a:t> &amp;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tr-TR"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>
                <a:sym typeface="Calibri"/>
              </a:rPr>
              <a:t>status</a:t>
            </a:r>
            <a:r>
              <a:rPr lang="tr-TR" dirty="0">
                <a:sym typeface="Calibri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>
                <a:sym typeface="Calibri"/>
              </a:rPr>
              <a:t>ps</a:t>
            </a:r>
            <a:r>
              <a:rPr lang="tr-TR" dirty="0">
                <a:sym typeface="Calibri"/>
              </a:rPr>
              <a:t> </a:t>
            </a:r>
            <a:r>
              <a:rPr lang="tr-TR" dirty="0" err="1">
                <a:sym typeface="Calibri"/>
              </a:rPr>
              <a:t>aux</a:t>
            </a:r>
            <a:r>
              <a:rPr lang="tr-TR" dirty="0">
                <a:sym typeface="Calibri"/>
              </a:rPr>
              <a:t> | </a:t>
            </a:r>
            <a:r>
              <a:rPr lang="tr-TR" dirty="0" err="1">
                <a:sym typeface="Calibri"/>
              </a:rPr>
              <a:t>grep</a:t>
            </a:r>
            <a:r>
              <a:rPr lang="tr-TR" dirty="0">
                <a:sym typeface="Calibri"/>
              </a:rPr>
              <a:t> -v </a:t>
            </a:r>
            <a:r>
              <a:rPr lang="tr-TR" dirty="0" err="1">
                <a:sym typeface="Calibri"/>
              </a:rPr>
              <a:t>grep</a:t>
            </a:r>
            <a:r>
              <a:rPr lang="tr-TR" dirty="0">
                <a:sym typeface="Calibri"/>
              </a:rPr>
              <a:t> | </a:t>
            </a:r>
            <a:r>
              <a:rPr lang="tr-TR" dirty="0" err="1">
                <a:sym typeface="Calibri"/>
              </a:rPr>
              <a:t>grep</a:t>
            </a:r>
            <a:r>
              <a:rPr lang="tr-TR" dirty="0">
                <a:sym typeface="Calibri"/>
              </a:rPr>
              <a:t> '</a:t>
            </a:r>
            <a:r>
              <a:rPr lang="tr-TR" dirty="0" err="1">
                <a:sym typeface="Calibri"/>
              </a:rPr>
              <a:t>kafka.Kafka</a:t>
            </a:r>
            <a:r>
              <a:rPr lang="tr-TR" dirty="0">
                <a:sym typeface="Calibri"/>
              </a:rPr>
              <a:t>\|</a:t>
            </a:r>
            <a:r>
              <a:rPr lang="tr-TR" dirty="0" err="1">
                <a:sym typeface="Calibri"/>
              </a:rPr>
              <a:t>QuorumPeerMain</a:t>
            </a:r>
            <a:r>
              <a:rPr lang="tr-TR" dirty="0">
                <a:sym typeface="Calibri"/>
              </a:rPr>
              <a:t>' | </a:t>
            </a:r>
            <a:r>
              <a:rPr lang="tr-TR" dirty="0" err="1">
                <a:sym typeface="Calibri"/>
              </a:rPr>
              <a:t>awk</a:t>
            </a:r>
            <a:r>
              <a:rPr lang="tr-TR" dirty="0">
                <a:sym typeface="Calibri"/>
              </a:rPr>
              <a:t> '{</a:t>
            </a:r>
            <a:r>
              <a:rPr lang="tr-TR" dirty="0" err="1">
                <a:sym typeface="Calibri"/>
              </a:rPr>
              <a:t>print</a:t>
            </a:r>
            <a:r>
              <a:rPr lang="tr-TR" dirty="0">
                <a:sym typeface="Calibri"/>
              </a:rPr>
              <a:t> $2}' | </a:t>
            </a:r>
            <a:r>
              <a:rPr lang="tr-TR" dirty="0" err="1">
                <a:sym typeface="Calibri"/>
              </a:rPr>
              <a:t>xargs</a:t>
            </a:r>
            <a:r>
              <a:rPr lang="tr-TR" dirty="0">
                <a:sym typeface="Calibri"/>
              </a:rPr>
              <a:t> </a:t>
            </a:r>
            <a:r>
              <a:rPr lang="tr-TR" dirty="0" err="1">
                <a:sym typeface="Calibri"/>
              </a:rPr>
              <a:t>kill</a:t>
            </a:r>
            <a:r>
              <a:rPr lang="tr-TR" dirty="0">
                <a:sym typeface="Calibri"/>
              </a:rPr>
              <a:t> -9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tr-TR"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dirty="0"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8129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284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8102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dirty="0" err="1"/>
              <a:t>kafka</a:t>
            </a:r>
            <a:r>
              <a:rPr lang="en-US" dirty="0"/>
              <a:t>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/>
              <a:t>KafkaConsumer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consumer = </a:t>
            </a:r>
            <a:r>
              <a:rPr lang="en-US" dirty="0" err="1"/>
              <a:t>KafkaConsumer</a:t>
            </a:r>
            <a:r>
              <a:rPr lang="en-US" dirty="0"/>
              <a:t>(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bootstrap_servers</a:t>
            </a:r>
            <a:r>
              <a:rPr lang="en-US" dirty="0"/>
              <a:t>=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'127.0.0.1:9092',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auto_offset_reset</a:t>
            </a:r>
            <a:r>
              <a:rPr lang="en-US" dirty="0"/>
              <a:t>=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'earliest',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value_deserializer</a:t>
            </a:r>
            <a:r>
              <a:rPr lang="en-US" dirty="0"/>
              <a:t>=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bytes</a:t>
            </a:r>
            <a:r>
              <a:rPr lang="en-US" dirty="0" err="1"/>
              <a:t>.decode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consumer.subscribe</a:t>
            </a:r>
            <a:r>
              <a:rPr lang="en-US" dirty="0"/>
              <a:t>([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'test'</a:t>
            </a:r>
            <a:r>
              <a:rPr lang="en-US" dirty="0"/>
              <a:t>])</a:t>
            </a:r>
            <a:br>
              <a:rPr lang="en-US" dirty="0"/>
            </a:br>
            <a:br>
              <a:rPr lang="en-US" dirty="0"/>
            </a:b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dirty="0"/>
              <a:t>message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dirty="0"/>
              <a:t>consumer: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print </a:t>
            </a:r>
            <a:r>
              <a:rPr lang="en-US" dirty="0"/>
              <a:t>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"topic={} partition={} offset={} key={} value={}"</a:t>
            </a:r>
            <a:r>
              <a:rPr lang="en-US" dirty="0"/>
              <a:t>.format(</a:t>
            </a:r>
            <a:r>
              <a:rPr lang="en-US" dirty="0" err="1"/>
              <a:t>message.topic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/>
              <a:t>message.partition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/>
              <a:t>message.offset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/>
              <a:t>message.key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dirty="0" err="1"/>
              <a:t>message.value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)</a:t>
            </a:r>
            <a:br>
              <a:rPr lang="en-US" dirty="0"/>
            </a:br>
            <a:endParaRPr lang="en-US" dirty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dirty="0" err="1"/>
              <a:t>kafka</a:t>
            </a:r>
            <a:r>
              <a:rPr lang="en-US" dirty="0"/>
              <a:t>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/>
              <a:t>KafkaProducer</a:t>
            </a:r>
            <a:br>
              <a:rPr lang="en-US" dirty="0"/>
            </a:b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/>
              <a:t>time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producer = </a:t>
            </a:r>
            <a:r>
              <a:rPr lang="en-US" dirty="0" err="1"/>
              <a:t>KafkaProducer</a:t>
            </a:r>
            <a:r>
              <a:rPr lang="en-US" dirty="0"/>
              <a:t>(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bootstrap_servers</a:t>
            </a:r>
            <a:r>
              <a:rPr lang="en-US" dirty="0"/>
              <a:t>=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'127.0.0.1:9092',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value_serializer</a:t>
            </a:r>
            <a:r>
              <a:rPr lang="en-US" dirty="0"/>
              <a:t>=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str</a:t>
            </a:r>
            <a:r>
              <a:rPr lang="en-US" dirty="0" err="1"/>
              <a:t>.encode</a:t>
            </a:r>
            <a:r>
              <a:rPr lang="en-US" dirty="0"/>
              <a:t>)</a:t>
            </a:r>
            <a:br>
              <a:rPr lang="en-US" dirty="0"/>
            </a:b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range</a:t>
            </a:r>
            <a:r>
              <a:rPr lang="en-US" dirty="0"/>
              <a:t>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100000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producer.send</a:t>
            </a:r>
            <a:r>
              <a:rPr lang="en-US" dirty="0"/>
              <a:t>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'test',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str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print</a:t>
            </a:r>
            <a:r>
              <a:rPr lang="en-US" dirty="0"/>
              <a:t>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"Producer ended"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8979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/>
              <a:t>org.apache.kafka.clients.consumer.ConsumerConfig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/>
              <a:t>org.apache.kafka.clients.consumer.ConsumerRecords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/>
              <a:t>org.apache.kafka.clients.consumer.KafkaConsumer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/>
              <a:t>org.apache.kafka.common.serialization.StringDeserializer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/>
              <a:t>java.util.Collections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/>
              <a:t>java.util.Properties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 </a:t>
            </a:r>
            <a:r>
              <a:rPr lang="en-US" dirty="0"/>
              <a:t>Consumer {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public static void main</a:t>
            </a:r>
            <a:r>
              <a:rPr lang="en-US" dirty="0"/>
              <a:t>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Properties props = 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en-US" dirty="0"/>
              <a:t>Properties()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/>
              <a:t>props.put</a:t>
            </a:r>
            <a:r>
              <a:rPr lang="en-US" dirty="0"/>
              <a:t>(</a:t>
            </a:r>
            <a:r>
              <a:rPr lang="en-US" dirty="0" err="1"/>
              <a:t>ConsumerConfig.</a:t>
            </a:r>
            <a:r>
              <a:rPr lang="en-US" sz="1200" b="0" i="1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BOOTSTRAP_SERVERS_CONFIG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"127.0.0.1:9092"</a:t>
            </a:r>
            <a:r>
              <a:rPr lang="en-US" dirty="0"/>
              <a:t>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/>
              <a:t>props.put</a:t>
            </a:r>
            <a:r>
              <a:rPr lang="en-US" dirty="0"/>
              <a:t>(</a:t>
            </a:r>
            <a:r>
              <a:rPr lang="en-US" dirty="0" err="1"/>
              <a:t>ConsumerConfig.</a:t>
            </a:r>
            <a:r>
              <a:rPr lang="en-US" sz="1200" b="0" i="1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GROUP_ID_CONFIG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"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KafkaExampleConsumer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dirty="0"/>
              <a:t>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/>
              <a:t>props.put</a:t>
            </a:r>
            <a:r>
              <a:rPr lang="en-US" dirty="0"/>
              <a:t>(</a:t>
            </a:r>
            <a:r>
              <a:rPr lang="en-US" dirty="0" err="1"/>
              <a:t>ConsumerConfig.</a:t>
            </a:r>
            <a:r>
              <a:rPr lang="en-US" sz="1200" b="0" i="1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KEY_DESERIALIZER_CLASS_CONFIG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/>
              <a:t>StringDeserializer.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en-US" dirty="0" err="1"/>
              <a:t>.getName</a:t>
            </a:r>
            <a:r>
              <a:rPr lang="en-US" dirty="0"/>
              <a:t>())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/>
              <a:t>props.put</a:t>
            </a:r>
            <a:r>
              <a:rPr lang="en-US" dirty="0"/>
              <a:t>(</a:t>
            </a:r>
            <a:r>
              <a:rPr lang="en-US" dirty="0" err="1"/>
              <a:t>ConsumerConfig.</a:t>
            </a:r>
            <a:r>
              <a:rPr lang="en-US" sz="1200" b="0" i="1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VALUE_DESERIALIZER_CLASS_CONFIG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/>
              <a:t>StringDeserializer.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en-US" dirty="0" err="1"/>
              <a:t>.getName</a:t>
            </a:r>
            <a:r>
              <a:rPr lang="en-US" dirty="0"/>
              <a:t>())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/>
              <a:t>KafkaConsumer</a:t>
            </a:r>
            <a:r>
              <a:rPr lang="en-US" dirty="0"/>
              <a:t> consumer = 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en-US" dirty="0" err="1"/>
              <a:t>KafkaConsumer</a:t>
            </a:r>
            <a:r>
              <a:rPr lang="en-US" dirty="0"/>
              <a:t>&lt;String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/>
              <a:t>String&gt;(props)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/>
              <a:t>consumer.subscribe</a:t>
            </a:r>
            <a:r>
              <a:rPr lang="en-US" dirty="0"/>
              <a:t>(</a:t>
            </a:r>
            <a:r>
              <a:rPr lang="en-US" dirty="0" err="1"/>
              <a:t>Collections.</a:t>
            </a:r>
            <a:r>
              <a:rPr lang="en-US" i="1" dirty="0" err="1">
                <a:effectLst/>
              </a:rPr>
              <a:t>singletonList</a:t>
            </a:r>
            <a:r>
              <a:rPr lang="en-US" dirty="0"/>
              <a:t>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"test"</a:t>
            </a:r>
            <a:r>
              <a:rPr lang="en-US" dirty="0"/>
              <a:t>))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while </a:t>
            </a:r>
            <a:r>
              <a:rPr lang="en-US" dirty="0"/>
              <a:t>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final </a:t>
            </a:r>
            <a:r>
              <a:rPr lang="en-US" dirty="0" err="1"/>
              <a:t>ConsumerRecords</a:t>
            </a:r>
            <a:r>
              <a:rPr lang="en-US" dirty="0"/>
              <a:t>&lt;Long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/>
              <a:t>String&gt; </a:t>
            </a:r>
            <a:r>
              <a:rPr lang="en-US" dirty="0" err="1"/>
              <a:t>consumerRecords</a:t>
            </a:r>
            <a:r>
              <a:rPr lang="en-US" dirty="0"/>
              <a:t> = </a:t>
            </a:r>
            <a:r>
              <a:rPr lang="en-US" dirty="0" err="1"/>
              <a:t>consumer.poll</a:t>
            </a:r>
            <a:r>
              <a:rPr lang="en-US" dirty="0"/>
              <a:t>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1000</a:t>
            </a:r>
            <a:r>
              <a:rPr lang="en-US" dirty="0"/>
              <a:t>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consumerRecords.forEach</a:t>
            </a:r>
            <a:r>
              <a:rPr lang="en-US" dirty="0"/>
              <a:t>(record -&gt; 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System.</a:t>
            </a:r>
            <a:r>
              <a:rPr lang="en-US" sz="1200" b="0" i="1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dirty="0" err="1"/>
              <a:t>.printf</a:t>
            </a:r>
            <a:r>
              <a:rPr lang="en-US" dirty="0"/>
              <a:t>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"topic=%s key=%d partition=%d offset=%d value=%s  \n",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 err="1"/>
              <a:t>record.topic</a:t>
            </a:r>
            <a:r>
              <a:rPr lang="en-US" dirty="0"/>
              <a:t>()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dirty="0" err="1"/>
              <a:t>record.key</a:t>
            </a:r>
            <a:r>
              <a:rPr lang="en-US" dirty="0"/>
              <a:t>()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 err="1"/>
              <a:t>record.partition</a:t>
            </a:r>
            <a:r>
              <a:rPr lang="en-US" dirty="0"/>
              <a:t>()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/>
              <a:t>record.offset</a:t>
            </a:r>
            <a:r>
              <a:rPr lang="en-US" dirty="0"/>
              <a:t>()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/>
              <a:t>record.value</a:t>
            </a:r>
            <a:r>
              <a:rPr lang="en-US" dirty="0"/>
              <a:t>())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/>
              <a:t>})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consumer.commitAsync</a:t>
            </a:r>
            <a:r>
              <a:rPr lang="en-US" dirty="0"/>
              <a:t>()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</a:t>
            </a: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9616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8181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0146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endParaRPr lang="ru-RU" dirty="0"/>
          </a:p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r>
              <a:rPr lang="en-US" dirty="0"/>
              <a:t>More about </a:t>
            </a:r>
            <a:r>
              <a:rPr lang="en-US" dirty="0" err="1"/>
              <a:t>kafka</a:t>
            </a:r>
            <a:r>
              <a:rPr lang="en-US"/>
              <a:t>: 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r>
              <a:rPr lang="en-US" dirty="0"/>
              <a:t>https://</a:t>
            </a:r>
            <a:r>
              <a:rPr lang="en-US" dirty="0" err="1"/>
              <a:t>habr.com</a:t>
            </a:r>
            <a:r>
              <a:rPr lang="en-US" dirty="0"/>
              <a:t>/company/</a:t>
            </a:r>
            <a:r>
              <a:rPr lang="en-US" dirty="0" err="1"/>
              <a:t>skbkontur</a:t>
            </a:r>
            <a:r>
              <a:rPr lang="en-US" dirty="0"/>
              <a:t>/blog/353204/</a:t>
            </a:r>
            <a:endParaRPr dirty="0"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65773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5316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517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38679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b="1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softwaremill.com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1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mqperf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</a:t>
            </a: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9296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Calibri"/>
              <a:buNone/>
              <a:tabLst/>
              <a:defRPr/>
            </a:pP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Zookeeper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– you start this before Kafka.  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ZooKeeper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used for managing, coordinating Kafka broker. So each node in the cluster knows when a new broker joined, a Broker died, a topic was removed or a topic was added,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Calibri"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There are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2 types of applications witch interacts with </a:t>
            </a:r>
            <a:r>
              <a:rPr lang="en-US" sz="1200" b="0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cluster: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Producers and Consumers</a:t>
            </a:r>
            <a:endParaRPr lang="ru-RU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Producers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– can be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data collectors6 for example crawler systems, or data generator and others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-RU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Consumers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– applications that subscribe to 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topics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 for example, a web application,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but </a:t>
            </a:r>
            <a:r>
              <a:rPr lang="en-US" sz="1200" b="0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usualy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it is streaming frameworks, like spark streaming, </a:t>
            </a:r>
            <a:r>
              <a:rPr lang="en-US" sz="1200" b="0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flink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storm.</a:t>
            </a:r>
          </a:p>
          <a:p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 cluster it is not master-worker model, all nodes in a cluster call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Brokers and it all equals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Calibri"/>
              <a:buNone/>
              <a:tabLst/>
              <a:defRPr/>
            </a:pP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broker can contain special 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categories or types of messages called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Topics.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It could be something like “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twitter_messages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” or “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vk_messages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”.</a:t>
            </a:r>
            <a:endParaRPr lang="ru-RU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Each Topic can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splited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by some number, and it will be </a:t>
            </a: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partition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entity</a:t>
            </a:r>
          </a:p>
          <a:p>
            <a:endParaRPr lang="en-US" sz="1200" b="0" i="0" u="none" strike="noStrike" kern="1200" cap="none" baseline="0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can be noticed that for one topic, partitions can be located on different brokers to archive concurrent reading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1691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 Streaming</a:t>
            </a: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1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realtime</a:t>
            </a: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apps  a new data processing important, old data not so much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 producers pushing data to partitions in parallel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Partitions can be different lengths and sorted</a:t>
            </a:r>
            <a:r>
              <a:rPr lang="en-US" sz="1200" baseline="0" dirty="0">
                <a:solidFill>
                  <a:schemeClr val="tx1"/>
                </a:solidFill>
              </a:rPr>
              <a:t> by time</a:t>
            </a: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2682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371600" y="6132446"/>
            <a:ext cx="6400799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/>
          <p:nvPr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 descr="ITMO_logo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4892" y="569652"/>
            <a:ext cx="4094212" cy="29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371600" y="3901767"/>
            <a:ext cx="6400799" cy="94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1371600" y="4849605"/>
            <a:ext cx="6400799" cy="6172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>
                <a:solidFill>
                  <a:schemeClr val="lt1"/>
                </a:solidFill>
              </a:rPr>
              <a:t>‹#›</a:t>
            </a:fld>
            <a:endParaRPr lang="ru-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Ckfql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2346582"/>
            <a:ext cx="4038598" cy="3779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648200" y="2346582"/>
            <a:ext cx="4038598" cy="3779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457200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idx="3"/>
          </p:nvPr>
        </p:nvSpPr>
        <p:spPr>
          <a:xfrm>
            <a:off x="3276148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4"/>
          </p:nvPr>
        </p:nvSpPr>
        <p:spPr>
          <a:xfrm>
            <a:off x="6097917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5"/>
          </p:nvPr>
        </p:nvSpPr>
        <p:spPr>
          <a:xfrm>
            <a:off x="3275816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6"/>
          </p:nvPr>
        </p:nvSpPr>
        <p:spPr>
          <a:xfrm>
            <a:off x="6085705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7"/>
          </p:nvPr>
        </p:nvSpPr>
        <p:spPr>
          <a:xfrm>
            <a:off x="457200" y="4426296"/>
            <a:ext cx="4038598" cy="1699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8"/>
          </p:nvPr>
        </p:nvSpPr>
        <p:spPr>
          <a:xfrm>
            <a:off x="4648200" y="4426296"/>
            <a:ext cx="4038598" cy="1699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7199" y="2346582"/>
            <a:ext cx="5018388" cy="39240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2"/>
          </p:nvPr>
        </p:nvSpPr>
        <p:spPr>
          <a:xfrm>
            <a:off x="5659437" y="2360173"/>
            <a:ext cx="3036563" cy="389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6132446"/>
            <a:ext cx="6400799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Shape 26" descr="ITMO_logo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4892" y="1772816"/>
            <a:ext cx="4094212" cy="29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0" name="Shape 30" descr="ITMO_log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79550" cy="93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65695" y="3429000"/>
            <a:ext cx="5965825" cy="220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43139" y="1236508"/>
            <a:ext cx="2713243" cy="21924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Финал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 descr="ITMO_logo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8182" y="524529"/>
            <a:ext cx="2267633" cy="16531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3716939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199" y="2346582"/>
            <a:ext cx="5018388" cy="39240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5659437" y="2346325"/>
            <a:ext cx="3027362" cy="1885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3"/>
          </p:nvPr>
        </p:nvSpPr>
        <p:spPr>
          <a:xfrm>
            <a:off x="5659437" y="4384675"/>
            <a:ext cx="3027362" cy="1885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1236662"/>
            <a:ext cx="8229600" cy="8270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6273932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2328175"/>
            <a:ext cx="6273932" cy="3797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0" name="Shape 60" descr="слоган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9542" y="5076407"/>
            <a:ext cx="2412864" cy="17999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457200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pic" idx="3"/>
          </p:nvPr>
        </p:nvSpPr>
        <p:spPr>
          <a:xfrm>
            <a:off x="3276148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4"/>
          </p:nvPr>
        </p:nvSpPr>
        <p:spPr>
          <a:xfrm>
            <a:off x="6097917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5"/>
          </p:nvPr>
        </p:nvSpPr>
        <p:spPr>
          <a:xfrm>
            <a:off x="457200" y="4432114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6"/>
          </p:nvPr>
        </p:nvSpPr>
        <p:spPr>
          <a:xfrm>
            <a:off x="3276148" y="4432114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7"/>
          </p:nvPr>
        </p:nvSpPr>
        <p:spPr>
          <a:xfrm>
            <a:off x="6097917" y="4432114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8"/>
          </p:nvPr>
        </p:nvSpPr>
        <p:spPr>
          <a:xfrm>
            <a:off x="3275816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9"/>
          </p:nvPr>
        </p:nvSpPr>
        <p:spPr>
          <a:xfrm>
            <a:off x="6085705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3"/>
          </p:nvPr>
        </p:nvSpPr>
        <p:spPr>
          <a:xfrm>
            <a:off x="457200" y="596368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4"/>
          </p:nvPr>
        </p:nvSpPr>
        <p:spPr>
          <a:xfrm>
            <a:off x="3275816" y="596368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5"/>
          </p:nvPr>
        </p:nvSpPr>
        <p:spPr>
          <a:xfrm>
            <a:off x="6085705" y="596368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88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030767" y="439283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-RU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9144000" cy="791394"/>
          </a:xfrm>
          <a:prstGeom prst="rect">
            <a:avLst/>
          </a:prstGeom>
          <a:solidFill>
            <a:srgbClr val="0230A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" name="Shape 44" descr="ITMO_logo3.png"/>
          <p:cNvPicPr preferRelativeResize="0"/>
          <p:nvPr/>
        </p:nvPicPr>
        <p:blipFill rotWithShape="1">
          <a:blip r:embed="rId9">
            <a:alphaModFix/>
          </a:blip>
          <a:srcRect r="3883"/>
          <a:stretch/>
        </p:blipFill>
        <p:spPr>
          <a:xfrm>
            <a:off x="0" y="-52065"/>
            <a:ext cx="3322161" cy="9055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88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-865050" y="551216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-RU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wiki.apache.org/confluence/display/KAFKA/Clients#Clients-Clojure" TargetMode="External"/><Relationship Id="rId13" Type="http://schemas.openxmlformats.org/officeDocument/2006/relationships/hyperlink" Target="https://cwiki.apache.org/confluence/display/KAFKA/Clients#Clients-Rust" TargetMode="External"/><Relationship Id="rId3" Type="http://schemas.openxmlformats.org/officeDocument/2006/relationships/hyperlink" Target="https://cwiki.apache.org/confluence/display/KAFKA/Clients#Clients-C/C++" TargetMode="External"/><Relationship Id="rId7" Type="http://schemas.openxmlformats.org/officeDocument/2006/relationships/hyperlink" Target="https://cwiki.apache.org/confluence/display/KAFKA/Clients#Clients-.NET" TargetMode="External"/><Relationship Id="rId12" Type="http://schemas.openxmlformats.org/officeDocument/2006/relationships/hyperlink" Target="https://cwiki.apache.org/confluence/display/KAFKA/Clients#Clients-PH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wiki.apache.org/confluence/display/KAFKA/Clients#Clients-Erlang" TargetMode="External"/><Relationship Id="rId11" Type="http://schemas.openxmlformats.org/officeDocument/2006/relationships/hyperlink" Target="https://cwiki.apache.org/confluence/display/KAFKA/Clients#Clients-Perl" TargetMode="External"/><Relationship Id="rId5" Type="http://schemas.openxmlformats.org/officeDocument/2006/relationships/hyperlink" Target="https://cwiki.apache.org/confluence/display/KAFKA/Clients#Clients-Go(AKAgolang)" TargetMode="External"/><Relationship Id="rId15" Type="http://schemas.openxmlformats.org/officeDocument/2006/relationships/hyperlink" Target="https://cwiki.apache.org/confluence/display/KAFKA/Clients#Clients-Swift" TargetMode="External"/><Relationship Id="rId10" Type="http://schemas.openxmlformats.org/officeDocument/2006/relationships/hyperlink" Target="https://cwiki.apache.org/confluence/display/KAFKA/Clients#Clients-Node.js" TargetMode="External"/><Relationship Id="rId4" Type="http://schemas.openxmlformats.org/officeDocument/2006/relationships/hyperlink" Target="https://cwiki.apache.org/confluence/display/KAFKA/Clients#Clients-Python" TargetMode="External"/><Relationship Id="rId9" Type="http://schemas.openxmlformats.org/officeDocument/2006/relationships/hyperlink" Target="https://cwiki.apache.org/confluence/display/KAFKA/Clients#Clients-Ruby" TargetMode="External"/><Relationship Id="rId14" Type="http://schemas.openxmlformats.org/officeDocument/2006/relationships/hyperlink" Target="https://cwiki.apache.org/confluence/display/KAFKA/Clients#Clients-Clojure.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en.wikipedia.org/wiki/Open_source" TargetMode="External"/><Relationship Id="rId7" Type="http://schemas.openxmlformats.org/officeDocument/2006/relationships/hyperlink" Target="https://en.wikipedia.org/wiki/Java_(programming_language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ala_(programming_language)" TargetMode="External"/><Relationship Id="rId5" Type="http://schemas.openxmlformats.org/officeDocument/2006/relationships/hyperlink" Target="https://en.wikipedia.org/wiki/Apache_Software_Foundation" TargetMode="External"/><Relationship Id="rId4" Type="http://schemas.openxmlformats.org/officeDocument/2006/relationships/hyperlink" Target="https://en.wikipedia.org/wiki/Stream_processing" TargetMode="External"/><Relationship Id="rId9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1371600" y="5839097"/>
            <a:ext cx="6400799" cy="5981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dirty="0"/>
              <a:t>Saint Petersburg</a:t>
            </a:r>
            <a:r>
              <a:rPr lang="ru-RU" dirty="0"/>
              <a:t>, </a:t>
            </a:r>
            <a:r>
              <a:rPr lang="en-US" dirty="0"/>
              <a:t>Finland</a:t>
            </a:r>
            <a:r>
              <a:rPr lang="ru-RU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201</a:t>
            </a:r>
            <a:r>
              <a:rPr lang="ru-RU" dirty="0"/>
              <a:t>7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71600" y="3665237"/>
            <a:ext cx="6400799" cy="94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r>
              <a:rPr lang="en-US" sz="2800" dirty="0"/>
              <a:t>Apache Kafka</a:t>
            </a:r>
            <a:endParaRPr lang="ru-RU" sz="2800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162594" y="4654362"/>
            <a:ext cx="6609805" cy="617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dirty="0"/>
          </a:p>
          <a:p>
            <a:r>
              <a:rPr lang="en-US" dirty="0"/>
              <a:t>Max </a:t>
            </a:r>
            <a:r>
              <a:rPr lang="en-US" dirty="0" err="1"/>
              <a:t>Petrov</a:t>
            </a:r>
            <a:r>
              <a:rPr lang="en-US" dirty="0"/>
              <a:t>, </a:t>
            </a:r>
          </a:p>
          <a:p>
            <a:r>
              <a:rPr lang="en-US" i="1" dirty="0"/>
              <a:t>ITMO University, Saint Petersburg, Russia</a:t>
            </a:r>
            <a:endParaRPr lang="ru-RU" dirty="0"/>
          </a:p>
          <a:p>
            <a:r>
              <a:rPr lang="en-US" i="1" dirty="0"/>
              <a:t>max93petrov@gmail.com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10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Fast sequential disk reading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978557"/>
            <a:ext cx="7429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56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691" y="1339208"/>
            <a:ext cx="6455309" cy="3931382"/>
          </a:xfrm>
          <a:prstGeom prst="rect">
            <a:avLst/>
          </a:prstGeom>
        </p:spPr>
      </p:pic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11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1982207" y="882981"/>
            <a:ext cx="55026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sz="3000" b="1" dirty="0">
                <a:solidFill>
                  <a:schemeClr val="dk2"/>
                </a:solidFill>
              </a:rPr>
              <a:t>Partition offsets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323015" y="1713381"/>
            <a:ext cx="8576056" cy="50139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Producers writes to the </a:t>
            </a:r>
            <a:r>
              <a:rPr lang="en-US" sz="2000" b="1" dirty="0">
                <a:solidFill>
                  <a:schemeClr val="tx1"/>
                </a:solidFill>
              </a:rPr>
              <a:t>tail</a:t>
            </a:r>
            <a:r>
              <a:rPr lang="en-US" sz="2000" dirty="0">
                <a:solidFill>
                  <a:schemeClr val="tx1"/>
                </a:solidFill>
              </a:rPr>
              <a:t> of the partition</a:t>
            </a: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Consumers have </a:t>
            </a:r>
            <a:r>
              <a:rPr lang="en-US" sz="2000" b="1" dirty="0">
                <a:solidFill>
                  <a:schemeClr val="tx1"/>
                </a:solidFill>
              </a:rPr>
              <a:t>independent</a:t>
            </a:r>
            <a:r>
              <a:rPr lang="en-US" sz="2000" dirty="0">
                <a:solidFill>
                  <a:schemeClr val="tx1"/>
                </a:solidFill>
              </a:rPr>
              <a:t> offsets </a:t>
            </a: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Consumer can </a:t>
            </a:r>
            <a:r>
              <a:rPr lang="en-US" sz="2000" b="1" dirty="0">
                <a:solidFill>
                  <a:schemeClr val="tx1"/>
                </a:solidFill>
              </a:rPr>
              <a:t>save</a:t>
            </a:r>
            <a:r>
              <a:rPr lang="en-US" sz="2000" dirty="0">
                <a:solidFill>
                  <a:schemeClr val="tx1"/>
                </a:solidFill>
              </a:rPr>
              <a:t> (commit) offsets while reading and </a:t>
            </a:r>
            <a:r>
              <a:rPr lang="en-US" sz="2000" i="1" dirty="0">
                <a:solidFill>
                  <a:schemeClr val="tx1"/>
                </a:solidFill>
              </a:rPr>
              <a:t>continue</a:t>
            </a:r>
            <a:r>
              <a:rPr lang="en-US" sz="2000" dirty="0">
                <a:solidFill>
                  <a:schemeClr val="tx1"/>
                </a:solidFill>
              </a:rPr>
              <a:t> reading from saved offset if it fall down to archive </a:t>
            </a:r>
            <a:r>
              <a:rPr lang="en-US" sz="2000" i="1" dirty="0">
                <a:solidFill>
                  <a:schemeClr val="tx1"/>
                </a:solidFill>
              </a:rPr>
              <a:t>exactly once </a:t>
            </a:r>
            <a:r>
              <a:rPr lang="en-US" sz="2000" dirty="0">
                <a:solidFill>
                  <a:schemeClr val="tx1"/>
                </a:solidFill>
              </a:rPr>
              <a:t>semantic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0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12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1842507" y="3134630"/>
            <a:ext cx="55026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Practice</a:t>
            </a:r>
            <a:endParaRPr lang="ru-RU" sz="30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13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1871500" y="684467"/>
            <a:ext cx="55026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Download and extract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617333"/>
            <a:ext cx="8712200" cy="1221117"/>
          </a:xfrm>
          <a:prstGeom prst="rect">
            <a:avLst/>
          </a:prstGeom>
        </p:spPr>
      </p:pic>
      <p:sp>
        <p:nvSpPr>
          <p:cNvPr id="8" name="Shape 118"/>
          <p:cNvSpPr txBox="1"/>
          <p:nvPr/>
        </p:nvSpPr>
        <p:spPr>
          <a:xfrm>
            <a:off x="1856002" y="3406431"/>
            <a:ext cx="5502600" cy="679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Configuration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086365"/>
            <a:ext cx="91054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Change parameters:</a:t>
            </a:r>
          </a:p>
          <a:p>
            <a:pPr algn="ctr"/>
            <a:endParaRPr lang="en-US" sz="2000" dirty="0"/>
          </a:p>
          <a:p>
            <a:pPr algn="ctr"/>
            <a:r>
              <a:rPr lang="it-IT" sz="2000" dirty="0" err="1"/>
              <a:t>listeners</a:t>
            </a:r>
            <a:r>
              <a:rPr lang="it-IT" sz="2000" dirty="0"/>
              <a:t>=PLAINTEXT://127.0.0.1:9092</a:t>
            </a:r>
            <a:endParaRPr lang="en-US" sz="2000" dirty="0"/>
          </a:p>
          <a:p>
            <a:pPr algn="ctr"/>
            <a:r>
              <a:rPr lang="en-US" sz="2000" dirty="0" err="1"/>
              <a:t>advertised.listeners</a:t>
            </a:r>
            <a:r>
              <a:rPr lang="en-US" sz="2000" dirty="0"/>
              <a:t>=PLAINTEXT://127.0.0.1:9092</a:t>
            </a:r>
          </a:p>
          <a:p>
            <a:pPr algn="ctr"/>
            <a:r>
              <a:rPr lang="en-US" sz="2000" dirty="0" err="1"/>
              <a:t>zookeeper.connect</a:t>
            </a:r>
            <a:r>
              <a:rPr lang="en-US" sz="2000" dirty="0"/>
              <a:t>=127.0.0.1:2181</a:t>
            </a:r>
            <a:br>
              <a:rPr lang="en-US" sz="2000" dirty="0"/>
            </a:br>
            <a:endParaRPr lang="en-US" sz="2000" dirty="0"/>
          </a:p>
          <a:p>
            <a:pPr algn="ctr"/>
            <a:br>
              <a:rPr lang="en-US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3012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14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1130113"/>
            <a:ext cx="9105482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>
                <a:solidFill>
                  <a:schemeClr val="dk2"/>
                </a:solidFill>
              </a:rPr>
              <a:t>Important </a:t>
            </a:r>
            <a:r>
              <a:rPr lang="en-US" sz="3000" b="1" dirty="0">
                <a:solidFill>
                  <a:schemeClr val="dk2"/>
                </a:solidFill>
              </a:rPr>
              <a:t>configuration parameters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324100"/>
            <a:ext cx="6781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15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485900"/>
            <a:ext cx="6934200" cy="406400"/>
          </a:xfrm>
          <a:prstGeom prst="rect">
            <a:avLst/>
          </a:prstGeom>
        </p:spPr>
      </p:pic>
      <p:sp>
        <p:nvSpPr>
          <p:cNvPr id="14" name="Shape 118"/>
          <p:cNvSpPr txBox="1"/>
          <p:nvPr/>
        </p:nvSpPr>
        <p:spPr>
          <a:xfrm>
            <a:off x="0" y="766526"/>
            <a:ext cx="9144000" cy="6029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US" sz="3000" b="1" dirty="0">
                <a:solidFill>
                  <a:schemeClr val="dk2"/>
                </a:solidFill>
              </a:rPr>
              <a:t>Run</a:t>
            </a:r>
            <a:endParaRPr lang="ru-RU" sz="3000" b="1" dirty="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6" name="Shape 118"/>
          <p:cNvSpPr txBox="1"/>
          <p:nvPr/>
        </p:nvSpPr>
        <p:spPr>
          <a:xfrm>
            <a:off x="-38517" y="2008755"/>
            <a:ext cx="9144000" cy="6029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sz="3000" b="1" dirty="0">
                <a:solidFill>
                  <a:schemeClr val="dk2"/>
                </a:solidFill>
              </a:rPr>
              <a:t>Default producer and consumer</a:t>
            </a:r>
            <a:endParaRPr lang="ru-RU" sz="3000" b="1" dirty="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3" y="3047324"/>
            <a:ext cx="7645400" cy="4064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9" y="4371166"/>
            <a:ext cx="8166474" cy="11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16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err="1">
                <a:solidFill>
                  <a:schemeClr val="dk2"/>
                </a:solidFill>
              </a:rPr>
              <a:t>Kafkatool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6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181"/>
            <a:ext cx="9144000" cy="50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4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17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Clients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0798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de-DE" sz="2400" dirty="0">
                <a:hlinkClick r:id="rId3"/>
              </a:rPr>
              <a:t>C/C++</a:t>
            </a:r>
            <a:r>
              <a:rPr lang="de-DE" sz="2400" dirty="0"/>
              <a:t>, </a:t>
            </a:r>
            <a:r>
              <a:rPr lang="de-DE" sz="2400" dirty="0">
                <a:hlinkClick r:id="rId4"/>
              </a:rPr>
              <a:t>Python</a:t>
            </a:r>
            <a:r>
              <a:rPr lang="de-DE" sz="2400" dirty="0"/>
              <a:t>, </a:t>
            </a:r>
            <a:r>
              <a:rPr lang="de-DE" sz="2400" dirty="0">
                <a:hlinkClick r:id="rId5"/>
              </a:rPr>
              <a:t>Go</a:t>
            </a:r>
            <a:r>
              <a:rPr lang="de-DE" sz="2400" dirty="0"/>
              <a:t>, </a:t>
            </a:r>
            <a:r>
              <a:rPr lang="de-DE" sz="2400" dirty="0">
                <a:hlinkClick r:id="rId6"/>
              </a:rPr>
              <a:t>Erlang</a:t>
            </a:r>
            <a:r>
              <a:rPr lang="de-DE" sz="2400" dirty="0"/>
              <a:t>, </a:t>
            </a:r>
            <a:r>
              <a:rPr lang="de-DE" sz="2400" dirty="0">
                <a:hlinkClick r:id="rId7"/>
              </a:rPr>
              <a:t>.NET</a:t>
            </a:r>
            <a:r>
              <a:rPr lang="de-DE" sz="2400" dirty="0"/>
              <a:t>, </a:t>
            </a:r>
            <a:r>
              <a:rPr lang="de-DE" sz="2400" dirty="0">
                <a:hlinkClick r:id="rId8"/>
              </a:rPr>
              <a:t>Clojure</a:t>
            </a:r>
            <a:r>
              <a:rPr lang="de-DE" sz="2400" dirty="0"/>
              <a:t>,</a:t>
            </a:r>
          </a:p>
          <a:p>
            <a:pPr algn="ctr"/>
            <a:r>
              <a:rPr lang="de-DE" sz="2400" dirty="0">
                <a:hlinkClick r:id="rId9"/>
              </a:rPr>
              <a:t>Ruby</a:t>
            </a:r>
            <a:r>
              <a:rPr lang="de-DE" sz="2400" dirty="0"/>
              <a:t>, </a:t>
            </a:r>
            <a:r>
              <a:rPr lang="de-DE" sz="2400" dirty="0">
                <a:hlinkClick r:id="rId10"/>
              </a:rPr>
              <a:t>Node.js</a:t>
            </a:r>
            <a:r>
              <a:rPr lang="de-DE" sz="2400" dirty="0"/>
              <a:t>, </a:t>
            </a:r>
            <a:r>
              <a:rPr lang="de-DE" sz="2400" dirty="0">
                <a:hlinkClick r:id="rId11"/>
              </a:rPr>
              <a:t>Perl</a:t>
            </a:r>
            <a:r>
              <a:rPr lang="de-DE" sz="2400" dirty="0"/>
              <a:t>, </a:t>
            </a:r>
            <a:r>
              <a:rPr lang="de-DE" sz="2400" dirty="0">
                <a:hlinkClick r:id="rId12"/>
              </a:rPr>
              <a:t>PHP</a:t>
            </a:r>
            <a:r>
              <a:rPr lang="de-DE" sz="2400" dirty="0"/>
              <a:t>, </a:t>
            </a:r>
            <a:r>
              <a:rPr lang="de-DE" sz="2400" dirty="0">
                <a:hlinkClick r:id="rId13"/>
              </a:rPr>
              <a:t>Rust</a:t>
            </a:r>
            <a:r>
              <a:rPr lang="de-DE" sz="2400" dirty="0"/>
              <a:t>, </a:t>
            </a:r>
            <a:r>
              <a:rPr lang="de-DE" sz="2400" dirty="0">
                <a:hlinkClick r:id="rId14"/>
              </a:rPr>
              <a:t>Clojure</a:t>
            </a:r>
            <a:r>
              <a:rPr lang="de-DE" sz="2400" dirty="0"/>
              <a:t>, </a:t>
            </a:r>
            <a:r>
              <a:rPr lang="de-DE" sz="2400" dirty="0">
                <a:hlinkClick r:id="rId15"/>
              </a:rPr>
              <a:t>Swift</a:t>
            </a:r>
            <a:endParaRPr lang="de-DE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972402" y="3132209"/>
            <a:ext cx="33938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All </a:t>
            </a:r>
            <a:r>
              <a:rPr lang="en-US" sz="2400" dirty="0" err="1"/>
              <a:t>opensource</a:t>
            </a:r>
            <a:endParaRPr lang="en-US" sz="2400" dirty="0"/>
          </a:p>
          <a:p>
            <a:pPr algn="ctr"/>
            <a:r>
              <a:rPr lang="en-US" sz="2800" dirty="0"/>
              <a:t>Sync/asynchronous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711057" y="5155446"/>
            <a:ext cx="684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python, java, apache spark clients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168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18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Python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-1084813" y="1659749"/>
            <a:ext cx="8802900" cy="5845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2000" dirty="0"/>
              <a:t>Installation: pip install </a:t>
            </a:r>
            <a:r>
              <a:rPr lang="en-US" sz="2000" dirty="0" err="1"/>
              <a:t>kafka</a:t>
            </a:r>
            <a:r>
              <a:rPr lang="en-US" sz="2000" dirty="0"/>
              <a:t>-python</a:t>
            </a:r>
            <a:endParaRPr lang="de-DE" sz="2000" dirty="0"/>
          </a:p>
        </p:txBody>
      </p:sp>
      <p:sp>
        <p:nvSpPr>
          <p:cNvPr id="7" name="Shape 118"/>
          <p:cNvSpPr txBox="1"/>
          <p:nvPr/>
        </p:nvSpPr>
        <p:spPr>
          <a:xfrm>
            <a:off x="2510726" y="2876593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Producer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4" y="2552778"/>
            <a:ext cx="6083300" cy="1574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4" y="4271534"/>
            <a:ext cx="8026400" cy="2324100"/>
          </a:xfrm>
          <a:prstGeom prst="rect">
            <a:avLst/>
          </a:prstGeom>
        </p:spPr>
      </p:pic>
      <p:sp>
        <p:nvSpPr>
          <p:cNvPr id="12" name="Shape 118"/>
          <p:cNvSpPr txBox="1"/>
          <p:nvPr/>
        </p:nvSpPr>
        <p:spPr>
          <a:xfrm>
            <a:off x="2572718" y="5025448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bg1"/>
                </a:solidFill>
              </a:rPr>
              <a:t>Consumer</a:t>
            </a:r>
            <a:endParaRPr lang="ru-RU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84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19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20249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Java consumer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0798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endParaRPr lang="de-DE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9" y="2203602"/>
            <a:ext cx="8447115" cy="39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0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2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1982207" y="882981"/>
            <a:ext cx="55026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Agenda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8"/>
            <a:ext cx="8802900" cy="49660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Introduction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Usage cases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Features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Architecture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Data model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Practice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Download, setup, run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Default producer and consumer 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Python producer and Python/Java/Scala Spark consumers 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Multi-node setup, run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20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Scala Spark Streaming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0798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endParaRPr lang="de-DE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18" y="1497074"/>
            <a:ext cx="5293868" cy="5098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3987" y="3715480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Rdd</a:t>
            </a:r>
            <a:r>
              <a:rPr lang="en-US" dirty="0"/>
              <a:t> to </a:t>
            </a:r>
            <a:r>
              <a:rPr lang="en-US" dirty="0" err="1"/>
              <a:t>partiotion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112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21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Multi-node cluster setup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0" y="1797743"/>
            <a:ext cx="3187700" cy="46824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de-DE" sz="1600" dirty="0"/>
              <a:t>Resources: 192.168.13.{109,110}</a:t>
            </a:r>
            <a:r>
              <a:rPr lang="ru-RU" sz="1600" dirty="0"/>
              <a:t> </a:t>
            </a:r>
            <a:r>
              <a:rPr lang="en-US" sz="1600" dirty="0"/>
              <a:t>servers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Change parameters on each node:</a:t>
            </a:r>
          </a:p>
          <a:p>
            <a:pPr algn="ctr"/>
            <a:r>
              <a:rPr lang="en-US" sz="1600" dirty="0" err="1"/>
              <a:t>kafka</a:t>
            </a:r>
            <a:r>
              <a:rPr lang="en-US" sz="1600" dirty="0"/>
              <a:t>/</a:t>
            </a:r>
            <a:r>
              <a:rPr lang="en-US" sz="1600" dirty="0" err="1"/>
              <a:t>config</a:t>
            </a:r>
            <a:r>
              <a:rPr lang="en-US" sz="1600" dirty="0"/>
              <a:t>/</a:t>
            </a:r>
            <a:r>
              <a:rPr lang="en-US" sz="1600" dirty="0" err="1"/>
              <a:t>server.properties</a:t>
            </a:r>
            <a:r>
              <a:rPr lang="en-US" sz="1600" dirty="0"/>
              <a:t> :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broker.id</a:t>
            </a:r>
            <a:r>
              <a:rPr lang="en-US" sz="1600" dirty="0"/>
              <a:t>={x}</a:t>
            </a:r>
          </a:p>
          <a:p>
            <a:pPr algn="ctr"/>
            <a:r>
              <a:rPr lang="en-US" sz="1600" dirty="0"/>
              <a:t>listeners = PLAINTEXT://{hostname}:9092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advertised.listeners</a:t>
            </a:r>
            <a:r>
              <a:rPr lang="en-US" sz="1600" dirty="0"/>
              <a:t> = PLAINTEXT://{hostname}:9092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zookeeper.connect</a:t>
            </a:r>
            <a:r>
              <a:rPr lang="en-US" sz="1600" dirty="0"/>
              <a:t> = {</a:t>
            </a:r>
            <a:r>
              <a:rPr lang="en-US" sz="1600" dirty="0" err="1"/>
              <a:t>zookeeper_endpoint</a:t>
            </a:r>
            <a:r>
              <a:rPr lang="en-US" sz="1600" dirty="0"/>
              <a:t>}:2181 </a:t>
            </a:r>
            <a:br>
              <a:rPr lang="en-US" sz="1600" dirty="0"/>
            </a:br>
            <a:r>
              <a:rPr lang="en-US" sz="1600" dirty="0"/>
              <a:t> </a:t>
            </a:r>
            <a:br>
              <a:rPr lang="en-US" sz="1600" dirty="0"/>
            </a:br>
            <a:endParaRPr lang="de-DE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9" y="1703538"/>
            <a:ext cx="6705600" cy="48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9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15533" y="2010564"/>
            <a:ext cx="8415600" cy="18626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ru-RU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ru-RU" sz="3200" b="1" dirty="0"/>
              <a:t> </a:t>
            </a:r>
            <a:r>
              <a:rPr lang="ru-RU" sz="3200" b="1" dirty="0" err="1"/>
              <a:t>you</a:t>
            </a:r>
            <a:r>
              <a:rPr lang="ru-RU" sz="3200" b="1" dirty="0"/>
              <a:t> </a:t>
            </a:r>
            <a:r>
              <a:rPr lang="ru-RU" sz="3200" b="1" dirty="0" err="1"/>
              <a:t>for</a:t>
            </a:r>
            <a:r>
              <a:rPr lang="ru-RU" sz="3200" b="1" dirty="0"/>
              <a:t> </a:t>
            </a:r>
            <a:r>
              <a:rPr lang="ru-RU" sz="3200" b="1" dirty="0" err="1"/>
              <a:t>your</a:t>
            </a:r>
            <a:r>
              <a:rPr lang="ru-RU" sz="3200" b="1" dirty="0"/>
              <a:t> </a:t>
            </a:r>
            <a:r>
              <a:rPr lang="ru-RU" sz="3200" b="1" dirty="0" err="1"/>
              <a:t>attention</a:t>
            </a:r>
            <a:r>
              <a:rPr lang="ru-RU" sz="3200" b="1" dirty="0"/>
              <a:t>!</a:t>
            </a:r>
            <a:endParaRPr lang="en-US" sz="32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1" dirty="0"/>
              <a:t>Questions?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32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1" dirty="0"/>
              <a:t>Code: https://</a:t>
            </a:r>
            <a:r>
              <a:rPr lang="en-US" sz="3200" b="1" dirty="0" err="1"/>
              <a:t>github.com</a:t>
            </a:r>
            <a:r>
              <a:rPr lang="en-US" sz="3200" b="1" dirty="0"/>
              <a:t>/</a:t>
            </a:r>
            <a:r>
              <a:rPr lang="en-US" sz="3200" b="1" dirty="0" err="1"/>
              <a:t>vipmax</a:t>
            </a:r>
            <a:r>
              <a:rPr lang="en-US" sz="3200" b="1" dirty="0"/>
              <a:t>/</a:t>
            </a:r>
            <a:r>
              <a:rPr lang="en-US" sz="3200" b="1" dirty="0" err="1"/>
              <a:t>kafka_keynotes</a:t>
            </a:r>
            <a:endParaRPr lang="ru-RU" sz="3200" b="1" dirty="0"/>
          </a:p>
        </p:txBody>
      </p:sp>
      <p:sp>
        <p:nvSpPr>
          <p:cNvPr id="191" name="Shape 191"/>
          <p:cNvSpPr txBox="1"/>
          <p:nvPr/>
        </p:nvSpPr>
        <p:spPr>
          <a:xfrm>
            <a:off x="2460239" y="4540681"/>
            <a:ext cx="2974196" cy="17924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sz="2400" dirty="0"/>
          </a:p>
          <a:p>
            <a:pPr lvl="0" algn="ctr">
              <a:spcBef>
                <a:spcPts val="0"/>
              </a:spcBef>
              <a:buNone/>
            </a:pPr>
            <a:r>
              <a:rPr lang="ru-RU" sz="2400" dirty="0" err="1"/>
              <a:t>Max</a:t>
            </a:r>
            <a:r>
              <a:rPr lang="ru-RU" sz="2400" dirty="0"/>
              <a:t> </a:t>
            </a:r>
            <a:r>
              <a:rPr lang="ru-RU" sz="2400" dirty="0" err="1"/>
              <a:t>Petrov</a:t>
            </a:r>
            <a:endParaRPr lang="en-US" sz="2400" dirty="0"/>
          </a:p>
          <a:p>
            <a:pPr lvl="0" algn="ctr">
              <a:spcBef>
                <a:spcPts val="0"/>
              </a:spcBef>
              <a:buNone/>
            </a:pPr>
            <a:endParaRPr sz="1800" dirty="0"/>
          </a:p>
          <a:p>
            <a:pPr lvl="0" algn="ctr">
              <a:spcBef>
                <a:spcPts val="0"/>
              </a:spcBef>
              <a:buNone/>
            </a:pPr>
            <a:r>
              <a:rPr lang="en-US" sz="1800" dirty="0"/>
              <a:t>+79213676742</a:t>
            </a:r>
            <a:endParaRPr lang="ru-RU" sz="1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22</a:t>
            </a:fld>
            <a:endParaRPr lang="ru-RU"/>
          </a:p>
        </p:txBody>
      </p:sp>
      <p:sp>
        <p:nvSpPr>
          <p:cNvPr id="6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85" y="5056448"/>
            <a:ext cx="1239157" cy="9293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3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Introduction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317499" y="1650648"/>
            <a:ext cx="8534401" cy="31118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b="1" dirty="0"/>
              <a:t>Apache Kafka</a:t>
            </a:r>
            <a:r>
              <a:rPr lang="en-US" sz="2400" dirty="0"/>
              <a:t> is an </a:t>
            </a:r>
            <a:r>
              <a:rPr lang="en-US" sz="2400" dirty="0">
                <a:hlinkClick r:id="rId3" tooltip="Open source"/>
              </a:rPr>
              <a:t>open-source</a:t>
            </a:r>
            <a:r>
              <a:rPr lang="en-US" sz="2400" dirty="0"/>
              <a:t> </a:t>
            </a:r>
            <a:r>
              <a:rPr lang="en-US" sz="2400" dirty="0">
                <a:hlinkClick r:id="rId4" tooltip="Stream processing"/>
              </a:rPr>
              <a:t>stream processing</a:t>
            </a:r>
            <a:r>
              <a:rPr lang="en-US" sz="2400" dirty="0"/>
              <a:t> platform developed by the LinkedIn and supports </a:t>
            </a:r>
            <a:r>
              <a:rPr lang="en-US" sz="2400" dirty="0">
                <a:hlinkClick r:id="rId5" tooltip="Apache Software Foundation"/>
              </a:rPr>
              <a:t>Apache Software Foundation</a:t>
            </a:r>
            <a:r>
              <a:rPr lang="en-US" sz="2400" dirty="0"/>
              <a:t> written in </a:t>
            </a:r>
            <a:r>
              <a:rPr lang="en-US" sz="2400" dirty="0">
                <a:hlinkClick r:id="rId6" tooltip="Scala (programming language)"/>
              </a:rPr>
              <a:t>Scala</a:t>
            </a:r>
            <a:r>
              <a:rPr lang="en-US" sz="2400" dirty="0"/>
              <a:t> and </a:t>
            </a:r>
            <a:r>
              <a:rPr lang="en-US" sz="2400" dirty="0">
                <a:hlinkClick r:id="rId7" tooltip="Java (programming language)"/>
              </a:rPr>
              <a:t>Java</a:t>
            </a:r>
            <a:r>
              <a:rPr lang="en-US" sz="24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Kafka is used for building </a:t>
            </a:r>
            <a:r>
              <a:rPr lang="en-US" sz="2400" b="1" dirty="0"/>
              <a:t>real-time </a:t>
            </a:r>
            <a:r>
              <a:rPr lang="en-US" sz="2400" dirty="0"/>
              <a:t>streaming apps. </a:t>
            </a:r>
            <a:endParaRPr lang="ru-RU" sz="2400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It is horizontally scalable, fault-tolerant, fast</a:t>
            </a:r>
            <a:r>
              <a:rPr lang="ru-RU" sz="2400" dirty="0"/>
              <a:t>.</a:t>
            </a:r>
            <a:endParaRPr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32" y="5135168"/>
            <a:ext cx="4013804" cy="119796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839" y="5172696"/>
            <a:ext cx="3975100" cy="11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1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4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Usage cases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" y="2759528"/>
            <a:ext cx="8905260" cy="3803448"/>
          </a:xfrm>
          <a:prstGeom prst="rect">
            <a:avLst/>
          </a:prstGeom>
        </p:spPr>
      </p:pic>
      <p:sp>
        <p:nvSpPr>
          <p:cNvPr id="11" name="Shape 117"/>
          <p:cNvSpPr txBox="1"/>
          <p:nvPr/>
        </p:nvSpPr>
        <p:spPr>
          <a:xfrm>
            <a:off x="0" y="1812673"/>
            <a:ext cx="9144000" cy="17092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dirty="0"/>
              <a:t>General: Real-time data processing systems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Example: Traffic Data Monitoring Application</a:t>
            </a:r>
          </a:p>
          <a:p>
            <a:pPr lvl="0" algn="ctr">
              <a:lnSpc>
                <a:spcPct val="150000"/>
              </a:lnSpc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941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5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Features</a:t>
            </a:r>
            <a:endParaRPr lang="ru-RU" sz="3000" b="1" dirty="0">
              <a:solidFill>
                <a:schemeClr val="dk2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99296"/>
              </p:ext>
            </p:extLst>
          </p:nvPr>
        </p:nvGraphicFramePr>
        <p:xfrm>
          <a:off x="212270" y="1713381"/>
          <a:ext cx="8490857" cy="461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3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6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97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Description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75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Scalability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Distributed system scales easily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Reliability,</a:t>
                      </a:r>
                    </a:p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Durability</a:t>
                      </a:r>
                    </a:p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Fault-Tolerance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Replicates data, persist</a:t>
                      </a:r>
                      <a:r>
                        <a:rPr lang="en-US" sz="24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data on disk</a:t>
                      </a: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and automatically balances consumers in failure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6611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Performance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 throughput and</a:t>
                      </a:r>
                      <a:r>
                        <a:rPr lang="en-US" sz="24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low latency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~100 000 messages/sec,  ~ 1 sec for one node</a:t>
                      </a:r>
                      <a:endParaRPr lang="en-US" sz="2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6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Performance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1829836"/>
            <a:ext cx="8098971" cy="45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7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Performance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713381"/>
            <a:ext cx="8164286" cy="46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2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8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6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sz="1800" dirty="0"/>
          </a:p>
        </p:txBody>
      </p:sp>
      <p:sp>
        <p:nvSpPr>
          <p:cNvPr id="12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Architecture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57098"/>
            <a:ext cx="7985283" cy="457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1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9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>
                <a:solidFill>
                  <a:schemeClr val="dk2"/>
                </a:solidFill>
              </a:rPr>
              <a:t>Topic partitions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6" y="1829836"/>
            <a:ext cx="5896325" cy="3784420"/>
          </a:xfrm>
          <a:prstGeom prst="rect">
            <a:avLst/>
          </a:prstGeom>
        </p:spPr>
      </p:pic>
      <p:sp>
        <p:nvSpPr>
          <p:cNvPr id="11" name="Shape 117"/>
          <p:cNvSpPr txBox="1"/>
          <p:nvPr/>
        </p:nvSpPr>
        <p:spPr>
          <a:xfrm>
            <a:off x="6054494" y="2368679"/>
            <a:ext cx="3050989" cy="3605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tx1"/>
                </a:solidFill>
              </a:rPr>
              <a:t>Concurrent writes to the topic for producers</a:t>
            </a:r>
          </a:p>
          <a:p>
            <a:pPr lvl="0"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Data sortied by time </a:t>
            </a:r>
          </a:p>
          <a:p>
            <a:pPr lvl="0" algn="ctr"/>
            <a:endParaRPr lang="en-US" sz="2000" dirty="0">
              <a:solidFill>
                <a:schemeClr val="tx1"/>
              </a:solidFill>
            </a:endParaRPr>
          </a:p>
          <a:p>
            <a:pPr lvl="0" algn="ctr"/>
            <a:r>
              <a:rPr lang="en-US" sz="2000" dirty="0">
                <a:solidFill>
                  <a:schemeClr val="tx1"/>
                </a:solidFill>
              </a:rPr>
              <a:t>Partitions can be different lengths</a:t>
            </a:r>
          </a:p>
          <a:p>
            <a:pPr lvl="0" algn="ctr"/>
            <a:endParaRPr lang="en-US" sz="2000" dirty="0">
              <a:solidFill>
                <a:schemeClr val="tx1"/>
              </a:solidFill>
            </a:endParaRPr>
          </a:p>
          <a:p>
            <a:pPr lvl="0" algn="ctr"/>
            <a:endParaRPr lang="en-US" sz="2000" dirty="0">
              <a:solidFill>
                <a:schemeClr val="tx1"/>
              </a:solidFill>
            </a:endParaRPr>
          </a:p>
          <a:p>
            <a:pPr lvl="0" algn="ctr"/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217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10759</TotalTime>
  <Words>738</Words>
  <Application>Microsoft Macintosh PowerPoint</Application>
  <PresentationFormat>Экран (4:3)</PresentationFormat>
  <Paragraphs>202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Verdana</vt:lpstr>
      <vt:lpstr>Cover</vt:lpstr>
      <vt:lpstr>1_Cover</vt:lpstr>
      <vt:lpstr>Apache Kafka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multistage information spreading in dynamic complex networks</dc:title>
  <cp:lastModifiedBy>Петров Максим Владимирович</cp:lastModifiedBy>
  <cp:revision>127</cp:revision>
  <dcterms:modified xsi:type="dcterms:W3CDTF">2018-05-10T15:50:42Z</dcterms:modified>
</cp:coreProperties>
</file>